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698" r:id="rId2"/>
  </p:sldMasterIdLst>
  <p:notesMasterIdLst>
    <p:notesMasterId r:id="rId14"/>
  </p:notesMasterIdLst>
  <p:handoutMasterIdLst>
    <p:handoutMasterId r:id="rId15"/>
  </p:handoutMasterIdLst>
  <p:sldIdLst>
    <p:sldId id="265" r:id="rId3"/>
    <p:sldId id="257" r:id="rId4"/>
    <p:sldId id="269" r:id="rId5"/>
    <p:sldId id="279" r:id="rId6"/>
    <p:sldId id="275" r:id="rId7"/>
    <p:sldId id="277" r:id="rId8"/>
    <p:sldId id="276" r:id="rId9"/>
    <p:sldId id="273" r:id="rId10"/>
    <p:sldId id="274" r:id="rId11"/>
    <p:sldId id="278" r:id="rId12"/>
    <p:sldId id="263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45" autoAdjust="0"/>
    <p:restoredTop sz="94704" autoAdjust="0"/>
  </p:normalViewPr>
  <p:slideViewPr>
    <p:cSldViewPr snapToGrid="0" snapToObjects="1" showGuides="1">
      <p:cViewPr>
        <p:scale>
          <a:sx n="120" d="100"/>
          <a:sy n="120" d="100"/>
        </p:scale>
        <p:origin x="872" y="168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2/28/20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2/28/20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599335"/>
            <a:ext cx="6400800" cy="22859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Редактируемый элемент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799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9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319723"/>
            <a:ext cx="4038600" cy="12749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3319723"/>
            <a:ext cx="4038600" cy="12749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Колонтитул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299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759937"/>
            <a:ext cx="5018388" cy="294303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9" y="1770130"/>
            <a:ext cx="3036565" cy="2919036"/>
          </a:xfrm>
          <a:custGeom>
            <a:avLst/>
            <a:gdLst>
              <a:gd name="connsiteX0" fmla="*/ 0 w 3027362"/>
              <a:gd name="connsiteY0" fmla="*/ 0 h 1885950"/>
              <a:gd name="connsiteX1" fmla="*/ 2528981 w 3027362"/>
              <a:gd name="connsiteY1" fmla="*/ 0 h 1885950"/>
              <a:gd name="connsiteX2" fmla="*/ 3027362 w 3027362"/>
              <a:gd name="connsiteY2" fmla="*/ 498381 h 1885950"/>
              <a:gd name="connsiteX3" fmla="*/ 3027362 w 3027362"/>
              <a:gd name="connsiteY3" fmla="*/ 1885950 h 1885950"/>
              <a:gd name="connsiteX4" fmla="*/ 0 w 3027362"/>
              <a:gd name="connsiteY4" fmla="*/ 1885950 h 1885950"/>
              <a:gd name="connsiteX5" fmla="*/ 0 w 3027362"/>
              <a:gd name="connsiteY5" fmla="*/ 0 h 1885950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0 w 3036565"/>
              <a:gd name="connsiteY4" fmla="*/ 1885950 h 3892048"/>
              <a:gd name="connsiteX5" fmla="*/ 0 w 3036565"/>
              <a:gd name="connsiteY5" fmla="*/ 0 h 3892048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9203 w 3036565"/>
              <a:gd name="connsiteY4" fmla="*/ 3892047 h 3892048"/>
              <a:gd name="connsiteX5" fmla="*/ 0 w 3036565"/>
              <a:gd name="connsiteY5" fmla="*/ 0 h 389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6565" h="3892048">
                <a:moveTo>
                  <a:pt x="0" y="0"/>
                </a:moveTo>
                <a:lnTo>
                  <a:pt x="2528981" y="0"/>
                </a:lnTo>
                <a:cubicBezTo>
                  <a:pt x="2804229" y="0"/>
                  <a:pt x="3027362" y="223133"/>
                  <a:pt x="3027362" y="498381"/>
                </a:cubicBezTo>
                <a:cubicBezTo>
                  <a:pt x="3030430" y="1629603"/>
                  <a:pt x="3033497" y="2760826"/>
                  <a:pt x="3036565" y="3892048"/>
                </a:cubicBezTo>
                <a:lnTo>
                  <a:pt x="9203" y="3892047"/>
                </a:lnTo>
                <a:cubicBezTo>
                  <a:pt x="6135" y="2594698"/>
                  <a:pt x="3068" y="1297349"/>
                  <a:pt x="0" y="0"/>
                </a:cubicBez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Колонтитул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11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Колонтитул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387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599335"/>
            <a:ext cx="6400800" cy="22859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Город и год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2926326"/>
            <a:ext cx="6400800" cy="705749"/>
          </a:xfrm>
        </p:spPr>
        <p:txBody>
          <a:bodyPr anchor="b">
            <a:normAutofit/>
          </a:bodyPr>
          <a:lstStyle>
            <a:lvl1pPr algn="ctr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3637205"/>
            <a:ext cx="6400800" cy="46290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aseline="0">
                <a:solidFill>
                  <a:schemeClr val="bg1"/>
                </a:solidFill>
              </a:defRPr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ru-RU" dirty="0"/>
              <a:t>Имя и контактные данные автора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84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4693" y="997421"/>
            <a:ext cx="5965438" cy="1488969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765697" y="2571750"/>
            <a:ext cx="5965825" cy="1652588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600"/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ru-RU" dirty="0"/>
              <a:t>Имя и контактные данные автора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411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3140" y="927382"/>
            <a:ext cx="2713244" cy="1644368"/>
          </a:xfrm>
        </p:spPr>
        <p:txBody>
          <a:bodyPr anchor="t" anchorCtr="0">
            <a:normAutofit/>
          </a:bodyPr>
          <a:lstStyle>
            <a:lvl1pPr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Место для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825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57200" y="2010279"/>
            <a:ext cx="8229600" cy="620483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за внимание!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787704"/>
            <a:ext cx="8229600" cy="59412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FontTx/>
              <a:buNone/>
              <a:defRPr>
                <a:solidFill>
                  <a:srgbClr val="FFFFFF"/>
                </a:solidFill>
              </a:defRPr>
            </a:lvl2pPr>
            <a:lvl3pPr marL="914400" indent="0" algn="ctr">
              <a:buFontTx/>
              <a:buNone/>
              <a:defRPr>
                <a:solidFill>
                  <a:srgbClr val="FFFFFF"/>
                </a:solidFill>
              </a:defRPr>
            </a:lvl3pPr>
            <a:lvl4pPr marL="1371600" indent="0" algn="ctr">
              <a:buFontTx/>
              <a:buNone/>
              <a:defRPr>
                <a:solidFill>
                  <a:srgbClr val="FFFFFF"/>
                </a:solidFill>
              </a:defRPr>
            </a:lvl4pPr>
            <a:lvl5pPr marL="1828800" indent="0" algn="ctr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ru-RU" dirty="0"/>
              <a:t>Контактные данные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221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746133"/>
            <a:ext cx="6273934" cy="284849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Колонтитул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84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759937"/>
            <a:ext cx="4038600" cy="28346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759937"/>
            <a:ext cx="4038600" cy="28346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Колонтитул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92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759937"/>
            <a:ext cx="5018388" cy="294303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5659438" y="1759744"/>
            <a:ext cx="3027362" cy="1414463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8" y="3288506"/>
            <a:ext cx="3027362" cy="1414463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498"/>
            <a:ext cx="8229600" cy="620315"/>
          </a:xfrm>
        </p:spPr>
        <p:txBody>
          <a:bodyPr/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3025460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9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457201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3276149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6097917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457201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3275819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6085706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3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4948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329462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International Students and Scholars 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865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7" r:id="rId2"/>
    <p:sldLayoutId id="2147483692" r:id="rId3"/>
    <p:sldLayoutId id="2147483686" r:id="rId4"/>
    <p:sldLayoutId id="2147483689" r:id="rId5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8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4948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0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0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2104557"/>
            <a:ext cx="6400800" cy="705749"/>
          </a:xfrm>
        </p:spPr>
        <p:txBody>
          <a:bodyPr>
            <a:normAutofit/>
          </a:bodyPr>
          <a:lstStyle/>
          <a:p>
            <a:r>
              <a:rPr lang="ru-RU" sz="4000" dirty="0"/>
              <a:t>Построение </a:t>
            </a:r>
            <a:r>
              <a:rPr lang="en-US" sz="4000" dirty="0"/>
              <a:t>DFD </a:t>
            </a:r>
            <a:r>
              <a:rPr lang="ru-RU" sz="4000" dirty="0"/>
              <a:t>диаграмм</a:t>
            </a:r>
            <a:endParaRPr lang="en-US" sz="4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sz="2000" dirty="0"/>
              <a:t>Клишин Никита, Пузырев Дмитрий</a:t>
            </a:r>
            <a:endParaRPr lang="nl-NL" sz="2000" dirty="0"/>
          </a:p>
          <a:p>
            <a:r>
              <a:rPr lang="ru-RU" dirty="0"/>
              <a:t>Группа К3241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693" y="997422"/>
            <a:ext cx="5965438" cy="1267314"/>
          </a:xfrm>
        </p:spPr>
        <p:txBody>
          <a:bodyPr/>
          <a:lstStyle/>
          <a:p>
            <a:r>
              <a:rPr lang="ru-RU" b="1" dirty="0">
                <a:solidFill>
                  <a:srgbClr val="000000"/>
                </a:solidFill>
              </a:rPr>
              <a:t>Вывод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5697" y="2380361"/>
            <a:ext cx="6198629" cy="1652588"/>
          </a:xfrm>
        </p:spPr>
        <p:txBody>
          <a:bodyPr>
            <a:normAutofit/>
          </a:bodyPr>
          <a:lstStyle/>
          <a:p>
            <a:r>
              <a:rPr lang="ru-RU" sz="1800" dirty="0">
                <a:solidFill>
                  <a:srgbClr val="000000"/>
                </a:solidFill>
              </a:rPr>
              <a:t>В ходе данной работы был проведён анализ системы с использованием контекстных диаграмм. Была разработана АИС </a:t>
            </a:r>
            <a:r>
              <a:rPr lang="en-GB" sz="1800" dirty="0">
                <a:solidFill>
                  <a:srgbClr val="000000"/>
                </a:solidFill>
              </a:rPr>
              <a:t>c </a:t>
            </a:r>
            <a:r>
              <a:rPr lang="ru-RU" sz="1800" dirty="0">
                <a:solidFill>
                  <a:srgbClr val="000000"/>
                </a:solidFill>
              </a:rPr>
              <a:t>помощью программы </a:t>
            </a:r>
            <a:r>
              <a:rPr lang="en-GB" sz="1800" dirty="0">
                <a:solidFill>
                  <a:srgbClr val="000000"/>
                </a:solidFill>
              </a:rPr>
              <a:t>Process Modeler.</a:t>
            </a:r>
          </a:p>
        </p:txBody>
      </p:sp>
    </p:spTree>
    <p:extLst>
      <p:ext uri="{BB962C8B-B14F-4D97-AF65-F5344CB8AC3E}">
        <p14:creationId xmlns:p14="http://schemas.microsoft.com/office/powerpoint/2010/main" val="2038504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0281"/>
            <a:ext cx="8229600" cy="620483"/>
          </a:xfrm>
        </p:spPr>
        <p:txBody>
          <a:bodyPr/>
          <a:lstStyle/>
          <a:p>
            <a:r>
              <a:rPr lang="ru-RU" dirty="0"/>
              <a:t>Спасибо за внимание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rgbClr val="000000"/>
                </a:solidFill>
              </a:rPr>
              <a:t>Цель работы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5697" y="2571750"/>
            <a:ext cx="6198629" cy="1652588"/>
          </a:xfrm>
        </p:spPr>
        <p:txBody>
          <a:bodyPr>
            <a:normAutofit/>
          </a:bodyPr>
          <a:lstStyle/>
          <a:p>
            <a:r>
              <a:rPr lang="ru-RU" sz="1800" dirty="0">
                <a:solidFill>
                  <a:srgbClr val="000000"/>
                </a:solidFill>
              </a:rPr>
              <a:t>Овладеть практическими навыками моделирования бизнес-процессов с использованием методологии </a:t>
            </a:r>
            <a:r>
              <a:rPr lang="en-GB" sz="1800" dirty="0">
                <a:solidFill>
                  <a:srgbClr val="000000"/>
                </a:solidFill>
              </a:rPr>
              <a:t>DFD-</a:t>
            </a:r>
            <a:r>
              <a:rPr lang="ru-RU" sz="1800" dirty="0">
                <a:solidFill>
                  <a:srgbClr val="000000"/>
                </a:solidFill>
              </a:rPr>
              <a:t>диаграмм.</a:t>
            </a:r>
            <a:endParaRPr 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064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693" y="1039957"/>
            <a:ext cx="5965438" cy="576198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000000"/>
                </a:solidFill>
              </a:rPr>
              <a:t>Задачи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5697" y="1733112"/>
            <a:ext cx="7038601" cy="2806994"/>
          </a:xfrm>
        </p:spPr>
        <p:txBody>
          <a:bodyPr>
            <a:noAutofit/>
          </a:bodyPr>
          <a:lstStyle/>
          <a:p>
            <a:r>
              <a:rPr lang="ru-RU" dirty="0">
                <a:solidFill>
                  <a:srgbClr val="000000"/>
                </a:solidFill>
              </a:rPr>
              <a:t>1. Определить назначение ИС.</a:t>
            </a:r>
          </a:p>
          <a:p>
            <a:r>
              <a:rPr lang="ru-RU" dirty="0">
                <a:solidFill>
                  <a:srgbClr val="000000"/>
                </a:solidFill>
              </a:rPr>
              <a:t>2. Выделить основной процесс и внешние сущности по отношению к нему.</a:t>
            </a:r>
          </a:p>
          <a:p>
            <a:r>
              <a:rPr lang="ru-RU" dirty="0">
                <a:solidFill>
                  <a:srgbClr val="000000"/>
                </a:solidFill>
              </a:rPr>
              <a:t>3. Выделить потоки для внешних сущностей по отношению к основному событию (функции/процесс /работе).</a:t>
            </a:r>
          </a:p>
          <a:p>
            <a:r>
              <a:rPr lang="ru-RU" dirty="0">
                <a:solidFill>
                  <a:srgbClr val="000000"/>
                </a:solidFill>
              </a:rPr>
              <a:t>4. Составить контекстную диаграмму нулевого уровня.</a:t>
            </a:r>
          </a:p>
          <a:p>
            <a:r>
              <a:rPr lang="ru-RU" dirty="0">
                <a:solidFill>
                  <a:srgbClr val="000000"/>
                </a:solidFill>
              </a:rPr>
              <a:t>5. Проанализировать события (функции/работы/процессы), определить связи по потокам данных между сущностями, событиями, накопителями данных.</a:t>
            </a:r>
          </a:p>
          <a:p>
            <a:r>
              <a:rPr lang="ru-RU" dirty="0">
                <a:solidFill>
                  <a:srgbClr val="000000"/>
                </a:solidFill>
              </a:rPr>
              <a:t>6. Составить детализированную контекстную диаграмму.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211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693" y="859195"/>
            <a:ext cx="5965438" cy="1488969"/>
          </a:xfrm>
        </p:spPr>
        <p:txBody>
          <a:bodyPr/>
          <a:lstStyle/>
          <a:p>
            <a:r>
              <a:rPr lang="ru-RU" b="1" dirty="0">
                <a:solidFill>
                  <a:srgbClr val="000000"/>
                </a:solidFill>
              </a:rPr>
              <a:t>Вариант №1 «Автосалон»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5697" y="2433524"/>
            <a:ext cx="6198629" cy="1652588"/>
          </a:xfrm>
        </p:spPr>
        <p:txBody>
          <a:bodyPr>
            <a:normAutofit/>
          </a:bodyPr>
          <a:lstStyle/>
          <a:p>
            <a:r>
              <a:rPr lang="ru-RU" sz="1800" dirty="0">
                <a:solidFill>
                  <a:srgbClr val="000000"/>
                </a:solidFill>
              </a:rPr>
              <a:t>Компания «</a:t>
            </a:r>
            <a:r>
              <a:rPr lang="en-GB" sz="1800" dirty="0">
                <a:solidFill>
                  <a:srgbClr val="000000"/>
                </a:solidFill>
              </a:rPr>
              <a:t>Fronton» </a:t>
            </a:r>
            <a:r>
              <a:rPr lang="ru-RU" sz="1800" dirty="0">
                <a:solidFill>
                  <a:srgbClr val="000000"/>
                </a:solidFill>
              </a:rPr>
              <a:t>занимается продажей легковых автомобилей на заказ. Сотрудники автосалона: главный менеджер, администратор, продавец.</a:t>
            </a:r>
          </a:p>
        </p:txBody>
      </p:sp>
    </p:spTree>
    <p:extLst>
      <p:ext uri="{BB962C8B-B14F-4D97-AF65-F5344CB8AC3E}">
        <p14:creationId xmlns:p14="http://schemas.microsoft.com/office/powerpoint/2010/main" val="2596825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3" y="1153139"/>
            <a:ext cx="3761606" cy="1009471"/>
          </a:xfrm>
        </p:spPr>
        <p:txBody>
          <a:bodyPr anchor="t">
            <a:noAutofit/>
          </a:bodyPr>
          <a:lstStyle/>
          <a:p>
            <a:r>
              <a:rPr lang="ru-RU" sz="2800" b="1" dirty="0">
                <a:solidFill>
                  <a:srgbClr val="000000"/>
                </a:solidFill>
              </a:rPr>
              <a:t>Главный менеджер</a:t>
            </a:r>
            <a:endParaRPr lang="en-US" sz="2600" b="1" dirty="0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F2814C-703E-B24C-BA2B-461166685373}"/>
              </a:ext>
            </a:extLst>
          </p:cNvPr>
          <p:cNvSpPr txBox="1"/>
          <p:nvPr/>
        </p:nvSpPr>
        <p:spPr>
          <a:xfrm>
            <a:off x="328613" y="1826729"/>
            <a:ext cx="41590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000000"/>
                </a:solidFill>
              </a:rPr>
              <a:t>он должен знать, сколько заплачено за машины и каковы накладные расходы. Обладая этой информацией, он может установить нижнюю цену, за которую можно продать данный экземпляр. Кроме того, он несет ответственность за продавцов и ему необходима информация, кто что продал и сколько машин продал каждый продавец.</a:t>
            </a:r>
          </a:p>
          <a:p>
            <a:endParaRPr lang="en-RU" sz="16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B2A4F7-FCCE-5149-B506-151F5A905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353" y="1151602"/>
            <a:ext cx="3411793" cy="3045917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331160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3" y="1153139"/>
            <a:ext cx="3761606" cy="1009471"/>
          </a:xfrm>
        </p:spPr>
        <p:txBody>
          <a:bodyPr anchor="t">
            <a:noAutofit/>
          </a:bodyPr>
          <a:lstStyle/>
          <a:p>
            <a:r>
              <a:rPr lang="ru-RU" sz="2800" b="1" dirty="0">
                <a:solidFill>
                  <a:srgbClr val="000000"/>
                </a:solidFill>
              </a:rPr>
              <a:t>Администратор</a:t>
            </a:r>
            <a:endParaRPr lang="en-US" sz="2600" b="1" dirty="0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F2814C-703E-B24C-BA2B-461166685373}"/>
              </a:ext>
            </a:extLst>
          </p:cNvPr>
          <p:cNvSpPr txBox="1"/>
          <p:nvPr/>
        </p:nvSpPr>
        <p:spPr>
          <a:xfrm>
            <a:off x="328613" y="1826729"/>
            <a:ext cx="33715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000000"/>
                </a:solidFill>
              </a:rPr>
              <a:t>Его задача сводится к составлению контракта с клиентом о покупке автомобиля, для чего нужна информация о клиенте, автомобиле и продавце, так как именно контракты приносят продавцам вознаграждение за продажи.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9439F3-52DA-5B4A-9FE1-2F0BB09D7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746" y="1151602"/>
            <a:ext cx="4343400" cy="29083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418445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3" y="1153139"/>
            <a:ext cx="3761606" cy="1009471"/>
          </a:xfrm>
        </p:spPr>
        <p:txBody>
          <a:bodyPr anchor="t">
            <a:noAutofit/>
          </a:bodyPr>
          <a:lstStyle/>
          <a:p>
            <a:r>
              <a:rPr lang="ru-RU" sz="2800" b="1" dirty="0">
                <a:solidFill>
                  <a:srgbClr val="000000"/>
                </a:solidFill>
              </a:rPr>
              <a:t>Продавец</a:t>
            </a:r>
            <a:endParaRPr lang="en-US" sz="2600" b="1" dirty="0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F2814C-703E-B24C-BA2B-461166685373}"/>
              </a:ext>
            </a:extLst>
          </p:cNvPr>
          <p:cNvSpPr txBox="1"/>
          <p:nvPr/>
        </p:nvSpPr>
        <p:spPr>
          <a:xfrm>
            <a:off x="328614" y="1826729"/>
            <a:ext cx="31163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000000"/>
                </a:solidFill>
              </a:rPr>
              <a:t>Ему нужно знать, какую цену запрашивать и какова нижняя цена, за которую можно совершить сделку. Кроме того, ему нужна основная информация о машинах для клиентов: год выпуска, марка, модель и т.д.</a:t>
            </a: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B72F694-3E72-D649-8892-0941AD54D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446" y="1151602"/>
            <a:ext cx="4764274" cy="2838759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712590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3" y="933628"/>
            <a:ext cx="2900362" cy="1009471"/>
          </a:xfrm>
        </p:spPr>
        <p:txBody>
          <a:bodyPr anchor="t">
            <a:noAutofit/>
          </a:bodyPr>
          <a:lstStyle/>
          <a:p>
            <a:r>
              <a:rPr lang="ru-RU" sz="2600" b="1" dirty="0">
                <a:solidFill>
                  <a:srgbClr val="000000"/>
                </a:solidFill>
              </a:rPr>
              <a:t>1 уровень </a:t>
            </a:r>
            <a:r>
              <a:rPr lang="en-US" sz="2600" b="1" dirty="0">
                <a:solidFill>
                  <a:srgbClr val="000000"/>
                </a:solidFill>
              </a:rPr>
              <a:t>DFD-</a:t>
            </a:r>
            <a:r>
              <a:rPr lang="ru-RU" sz="2600" b="1" dirty="0">
                <a:solidFill>
                  <a:srgbClr val="000000"/>
                </a:solidFill>
              </a:rPr>
              <a:t>диаграммы</a:t>
            </a:r>
            <a:endParaRPr lang="en-US" sz="2600" b="1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A7D842-C6FC-1F49-B628-4C9B5AFE1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8" y="1042473"/>
            <a:ext cx="5379174" cy="387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84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3" y="933628"/>
            <a:ext cx="2900362" cy="1009471"/>
          </a:xfrm>
        </p:spPr>
        <p:txBody>
          <a:bodyPr anchor="t">
            <a:noAutofit/>
          </a:bodyPr>
          <a:lstStyle/>
          <a:p>
            <a:r>
              <a:rPr lang="ru-RU" sz="2600" b="1" dirty="0">
                <a:solidFill>
                  <a:srgbClr val="000000"/>
                </a:solidFill>
              </a:rPr>
              <a:t>2 уровень </a:t>
            </a:r>
            <a:r>
              <a:rPr lang="en-US" sz="2600" b="1" dirty="0">
                <a:solidFill>
                  <a:srgbClr val="000000"/>
                </a:solidFill>
              </a:rPr>
              <a:t>DFD-</a:t>
            </a:r>
            <a:r>
              <a:rPr lang="ru-RU" sz="2600" b="1" dirty="0">
                <a:solidFill>
                  <a:srgbClr val="000000"/>
                </a:solidFill>
              </a:rPr>
              <a:t>диаграммы</a:t>
            </a:r>
            <a:endParaRPr lang="en-US" sz="2600" b="1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A8862F-9042-7341-98E0-110875A86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415" y="1019356"/>
            <a:ext cx="5392562" cy="387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6422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итмо" id="{24DB0B2D-5128-4C42-B74A-41DE0C9084C1}" vid="{BE4427E6-7121-6F44-9901-4F95CD5FDBE8}"/>
    </a:ext>
  </a:extLst>
</a:theme>
</file>

<file path=ppt/theme/theme2.xml><?xml version="1.0" encoding="utf-8"?>
<a:theme xmlns:a="http://schemas.openxmlformats.org/drawingml/2006/main" name="1_Cover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итмо" id="{24DB0B2D-5128-4C42-B74A-41DE0C9084C1}" vid="{6A359283-E0C8-B344-A33F-BBB414E4763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4712</TotalTime>
  <Words>294</Words>
  <Application>Microsoft Macintosh PowerPoint</Application>
  <PresentationFormat>On-screen Show (16:9)</PresentationFormat>
  <Paragraphs>25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Cover</vt:lpstr>
      <vt:lpstr>1_Cover</vt:lpstr>
      <vt:lpstr>Построение DFD диаграмм</vt:lpstr>
      <vt:lpstr>Цель работы</vt:lpstr>
      <vt:lpstr>Задачи</vt:lpstr>
      <vt:lpstr>Вариант №1 «Автосалон»</vt:lpstr>
      <vt:lpstr>Главный менеджер</vt:lpstr>
      <vt:lpstr>Администратор</vt:lpstr>
      <vt:lpstr>Продавец</vt:lpstr>
      <vt:lpstr>1 уровень DFD-диаграммы</vt:lpstr>
      <vt:lpstr>2 уровень DFD-диаграммы</vt:lpstr>
      <vt:lpstr>Вывод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Пузырев Дмитрий Андреевич</cp:lastModifiedBy>
  <cp:revision>51</cp:revision>
  <dcterms:created xsi:type="dcterms:W3CDTF">2014-06-27T12:30:22Z</dcterms:created>
  <dcterms:modified xsi:type="dcterms:W3CDTF">2020-02-28T13:21:12Z</dcterms:modified>
</cp:coreProperties>
</file>